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57" r:id="rId5"/>
    <p:sldId id="263" r:id="rId6"/>
    <p:sldId id="264" r:id="rId7"/>
    <p:sldId id="262" r:id="rId8"/>
    <p:sldId id="261" r:id="rId9"/>
    <p:sldId id="259" r:id="rId10"/>
    <p:sldId id="270" r:id="rId11"/>
    <p:sldId id="271" r:id="rId12"/>
    <p:sldId id="272" r:id="rId13"/>
    <p:sldId id="273" r:id="rId14"/>
    <p:sldId id="265" r:id="rId15"/>
    <p:sldId id="266" r:id="rId16"/>
    <p:sldId id="267" r:id="rId17"/>
    <p:sldId id="268" r:id="rId18"/>
    <p:sldId id="26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B7D7-C30C-4949-BEA3-0B7CDC7BEA9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6ECF-546B-4018-9654-64B4B63E93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B7D7-C30C-4949-BEA3-0B7CDC7BEA9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6ECF-546B-4018-9654-64B4B63E93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B7D7-C30C-4949-BEA3-0B7CDC7BEA9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6ECF-546B-4018-9654-64B4B63E93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B7D7-C30C-4949-BEA3-0B7CDC7BEA9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6ECF-546B-4018-9654-64B4B63E93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B7D7-C30C-4949-BEA3-0B7CDC7BEA9A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6ECF-546B-4018-9654-64B4B63E93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B7D7-C30C-4949-BEA3-0B7CDC7BEA9A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6ECF-546B-4018-9654-64B4B63E93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B7D7-C30C-4949-BEA3-0B7CDC7BEA9A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6ECF-546B-4018-9654-64B4B63E93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B7D7-C30C-4949-BEA3-0B7CDC7BEA9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6ECF-546B-4018-9654-64B4B63E93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B7D7-C30C-4949-BEA3-0B7CDC7BEA9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6ECF-546B-4018-9654-64B4B63E93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B7D7-C30C-4949-BEA3-0B7CDC7BEA9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6ECF-546B-4018-9654-64B4B63E93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B7D7-C30C-4949-BEA3-0B7CDC7BEA9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6ECF-546B-4018-9654-64B4B63E93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Заголовок 1025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t>Click to edit Master title style</a:t>
            </a:r>
          </a:p>
        </p:txBody>
      </p:sp>
      <p:sp>
        <p:nvSpPr>
          <p:cNvPr id="1027" name="Замещающий текст 1026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Замещающая дата 1027"/>
          <p:cNvSpPr/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972FB7D7-C30C-4949-BEA3-0B7CDC7BEA9A}" type="datetimeFigureOut">
              <a:rPr lang="ru-RU" smtClean="0"/>
            </a:fld>
            <a:endParaRPr lang="ru-RU"/>
          </a:p>
        </p:txBody>
      </p:sp>
      <p:sp>
        <p:nvSpPr>
          <p:cNvPr id="1029" name="Замещающий нижний колонтитул 1028"/>
          <p:cNvSpPr/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Замещающий номер слайда 1029"/>
          <p:cNvSpPr/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B4DA6ECF-546B-4018-9654-64B4B63E9343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hyperlink" Target="&#1055;&#1088;&#1080;&#1090;&#1095;&#1072;%20'&#1042;&#1089;&#1077;%20&#1074;%20&#1090;&#1074;&#1086;&#1080;&#1093;%20&#1088;&#1091;&#1082;&#1072;&#1093;'.mp4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VID_20160122_090919.mp4" TargetMode="Externa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00024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Активные методы обучения в начальной школе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9058" y="3786190"/>
            <a:ext cx="4572032" cy="1071570"/>
          </a:xfrm>
        </p:spPr>
        <p:txBody>
          <a:bodyPr>
            <a:normAutofit/>
          </a:bodyPr>
          <a:lstStyle/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3076" name="Picture 4" descr="http://muftiyat.kg/sites/default/files/photo/tavola_rotonda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1538" y="3857628"/>
            <a:ext cx="2786082" cy="2089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Притча</a:t>
            </a:r>
            <a:endParaRPr lang="ru-RU" dirty="0"/>
          </a:p>
        </p:txBody>
      </p:sp>
      <p:pic>
        <p:nvPicPr>
          <p:cNvPr id="1026" name="Picture 2" descr="C:\Users\USER\Desktop\мастар-класс\амо\572.jpg">
            <a:hlinkClick r:id="rId1" action="ppaction://hlinkfile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1299" y="1600200"/>
            <a:ext cx="6781401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Мастер-класс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 smtClean="0"/>
              <a:t>Тема:</a:t>
            </a:r>
            <a:r>
              <a:rPr lang="ru-RU" dirty="0" smtClean="0"/>
              <a:t> «Активные методы обучения в начальной школе».</a:t>
            </a:r>
            <a:endParaRPr lang="ru-RU" dirty="0" smtClean="0"/>
          </a:p>
          <a:p>
            <a:r>
              <a:rPr lang="ru-RU" b="1" u="sng" dirty="0" smtClean="0"/>
              <a:t>Цель:</a:t>
            </a:r>
            <a:r>
              <a:rPr lang="ru-RU" dirty="0" smtClean="0"/>
              <a:t> Научиться  применять активные методы обучения на разных этапах  уроках в начальных классах.</a:t>
            </a:r>
            <a:endParaRPr lang="ru-RU" dirty="0" smtClean="0"/>
          </a:p>
          <a:p>
            <a:r>
              <a:rPr lang="ru-RU" b="1" u="sng" dirty="0" smtClean="0"/>
              <a:t>Аудитория:</a:t>
            </a:r>
            <a:r>
              <a:rPr lang="ru-RU" dirty="0" smtClean="0"/>
              <a:t> учителя школы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Разминка</a:t>
            </a:r>
            <a:endParaRPr lang="ru-RU" dirty="0"/>
          </a:p>
        </p:txBody>
      </p:sp>
      <p:pic>
        <p:nvPicPr>
          <p:cNvPr id="1026" name="Picture 2" descr="F:\мастер-класс\амо\canstockphoto5848846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133600" y="1621377"/>
            <a:ext cx="4876800" cy="4483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i="1" u="sng" dirty="0" smtClean="0"/>
              <a:t>АМ начала образовательного мероприятия </a:t>
            </a:r>
            <a:br>
              <a:rPr lang="ru-RU" sz="3600" i="1" u="sng" dirty="0" smtClean="0"/>
            </a:b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2050" name="Picture 2" descr="F:\мастер-класс\амо\1_525515e94b01d525515e94b05b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643570" y="2571744"/>
            <a:ext cx="2934239" cy="2882889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928662" y="1285860"/>
            <a:ext cx="4286280" cy="52014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kumimoji="0" lang="ru-RU" sz="1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ru-RU" sz="1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 «Мой цветок», «Галерея портретов», «Поздоровайся локтями», «Поздоровайся глазами»,  «Измерим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друг друга» или «Летающие имена» эффективно и динамично помогут вам начать урок, задать нужный ритм, обеспечить рабочий настрой и хорошую атмосферу в классе. 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u="sng" dirty="0" smtClean="0"/>
              <a:t>АМ выяснение целей, ожиданий и опасений</a:t>
            </a:r>
            <a:r>
              <a:rPr lang="ru-RU" sz="3200" dirty="0" smtClean="0"/>
              <a:t> (Постановка цели)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1600200"/>
            <a:ext cx="4186238" cy="454344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Такие методы, как «Список покупок», «Дерево ожиданий», «Что у меня на сердце», «Разноцветные листы» позволяют эффективно провести выяснение ожиданий и опасений и постановку целей обучения.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0482" name="Picture 2" descr="http://i.ytimg.com/vi/iVdznk-O8dc/maxresdefault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28596" y="2357430"/>
            <a:ext cx="4071966" cy="2290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500306"/>
            <a:ext cx="8186766" cy="846158"/>
          </a:xfrm>
        </p:spPr>
        <p:txBody>
          <a:bodyPr>
            <a:normAutofit fontScale="90000"/>
          </a:bodyPr>
          <a:lstStyle/>
          <a:p>
            <a:br>
              <a:rPr lang="ru-RU" sz="3600" dirty="0" smtClean="0"/>
            </a:b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Понадобиться обычный бумажный куб, на гранях которого написано:</a:t>
            </a:r>
            <a:b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Назови.</a:t>
            </a:r>
            <a:b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Почему.</a:t>
            </a:r>
            <a:b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Объясни.</a:t>
            </a:r>
            <a:b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Предложи.</a:t>
            </a:r>
            <a:b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Придумай.</a:t>
            </a:r>
            <a:b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Поделись.</a:t>
            </a:r>
            <a:b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Формулируется тема урока. То есть тема должна обозначить круг вопросов, на которые придется отвечать.</a:t>
            </a:r>
            <a:b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Учитель бросает кубик. Выпавшая грань укажет: какого типа вопрос следует задать. Удобнее ориентироваться по слову на грани кубика — с него и должен начинаться вопрос.</a:t>
            </a:r>
            <a:b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9124" y="1500174"/>
            <a:ext cx="3857652" cy="5000661"/>
          </a:xfrm>
        </p:spPr>
        <p:txBody>
          <a:bodyPr>
            <a:normAutofit/>
          </a:bodyPr>
          <a:lstStyle/>
          <a:p>
            <a:endParaRPr lang="ru-RU" b="1" dirty="0" smtClean="0"/>
          </a:p>
          <a:p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57166"/>
            <a:ext cx="8286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Кубик </a:t>
            </a:r>
            <a:r>
              <a:rPr lang="ru-RU" sz="3600" b="1" dirty="0" err="1" smtClean="0">
                <a:solidFill>
                  <a:srgbClr val="C00000"/>
                </a:solidFill>
              </a:rPr>
              <a:t>Блума</a:t>
            </a:r>
            <a:r>
              <a:rPr lang="ru-RU" sz="3600" b="1" dirty="0" smtClean="0">
                <a:solidFill>
                  <a:srgbClr val="C00000"/>
                </a:solidFill>
              </a:rPr>
              <a:t>: методика использования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7170" name="Picture 2" descr="http://kak-legko.ru/wp-content/uploads/2012/07/kubik-iz-bumagi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071802" y="4786322"/>
            <a:ext cx="285750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br>
              <a:rPr lang="ru-RU" dirty="0" smtClean="0"/>
            </a:b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br>
              <a:rPr lang="ru-RU" dirty="0" smtClean="0"/>
            </a:br>
            <a:br>
              <a:rPr lang="ru-RU" dirty="0" smtClean="0"/>
            </a:br>
            <a:r>
              <a:rPr lang="ru-RU" u="sng" dirty="0" smtClean="0"/>
              <a:t>АМ презентации учебного материала </a:t>
            </a:r>
            <a:br>
              <a:rPr lang="ru-RU" dirty="0" smtClean="0"/>
            </a:br>
            <a:r>
              <a:rPr lang="ru-RU" dirty="0" smtClean="0"/>
              <a:t>  </a:t>
            </a:r>
            <a:br>
              <a:rPr lang="ru-RU" dirty="0" smtClean="0"/>
            </a:br>
            <a:br>
              <a:rPr lang="ru-RU" dirty="0" smtClean="0"/>
            </a:br>
            <a:r>
              <a:rPr lang="ru-RU" u="sng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207170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 </a:t>
            </a:r>
            <a:r>
              <a:rPr lang="ru-RU" b="1" dirty="0" smtClean="0"/>
              <a:t>Метод «</a:t>
            </a:r>
            <a:r>
              <a:rPr lang="ru-RU" b="1" dirty="0" err="1" smtClean="0"/>
              <a:t>Инфо-угадай-ка</a:t>
            </a:r>
            <a:r>
              <a:rPr lang="ru-RU" b="1" dirty="0" smtClean="0"/>
              <a:t>».</a:t>
            </a:r>
            <a:r>
              <a:rPr lang="ru-RU" b="1" u="sng" dirty="0" smtClean="0"/>
              <a:t> </a:t>
            </a:r>
            <a:br>
              <a:rPr lang="ru-RU" dirty="0" smtClean="0"/>
            </a:br>
            <a:r>
              <a:rPr lang="ru-RU" b="1" dirty="0" smtClean="0"/>
              <a:t>Цели метода:</a:t>
            </a:r>
            <a:r>
              <a:rPr lang="ru-RU" dirty="0" smtClean="0"/>
              <a:t> представление нового материала, структурирование материала, оживление внимания обучающихся. Он применяется при работе в группах.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357290" y="3929066"/>
          <a:ext cx="6096000" cy="2143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1071570">
                <a:tc>
                  <a:txBody>
                    <a:bodyPr/>
                    <a:lstStyle/>
                    <a:p>
                      <a:r>
                        <a:rPr lang="ru-RU" dirty="0" smtClean="0"/>
                        <a:t>Сектор 1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Понятие АМО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Сектор</a:t>
                      </a:r>
                      <a:r>
                        <a:rPr lang="ru-RU" baseline="0" dirty="0" smtClean="0"/>
                        <a:t> 2</a:t>
                      </a:r>
                      <a:endParaRPr lang="ru-RU" baseline="0" dirty="0" smtClean="0"/>
                    </a:p>
                    <a:p>
                      <a:r>
                        <a:rPr lang="ru-RU" baseline="0" dirty="0" smtClean="0"/>
                        <a:t>Этапы урока</a:t>
                      </a:r>
                      <a:endParaRPr lang="ru-RU" dirty="0"/>
                    </a:p>
                  </a:txBody>
                  <a:tcPr/>
                </a:tc>
              </a:tr>
              <a:tr h="1071570">
                <a:tc>
                  <a:txBody>
                    <a:bodyPr/>
                    <a:lstStyle/>
                    <a:p>
                      <a:r>
                        <a:rPr lang="ru-RU" dirty="0" smtClean="0"/>
                        <a:t>Сектор 3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Виды АМО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Сектор 4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 Цели применения АМО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Кластер</a:t>
            </a:r>
            <a:br>
              <a:rPr lang="ru-RU" dirty="0" smtClean="0"/>
            </a:br>
            <a:r>
              <a:rPr lang="ru-RU" sz="1600" dirty="0" smtClean="0">
                <a:effectLst/>
              </a:rPr>
              <a:t>применяется </a:t>
            </a:r>
            <a:r>
              <a:rPr lang="ru-RU" sz="1600" dirty="0">
                <a:effectLst/>
              </a:rPr>
              <a:t>на этапе вхождения или погружения в тему для систематизации имеющейся информации и выявления областей недостаточного знания. На этапе проработки содержания темы кластер позволяет фиксировать фрагменты новой информации. На этапе подведения итогов (рефлексии) понятия </a:t>
            </a:r>
            <a:r>
              <a:rPr lang="ru-RU" sz="2000" dirty="0">
                <a:effectLst/>
              </a:rPr>
              <a:t>группируются и между ними устанавливаются логические связи.</a:t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4" name="Picture 4" descr="ПолезнИскопаем+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2019358"/>
            <a:ext cx="6349645" cy="4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229200"/>
            <a:ext cx="936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2" action="ppaction://hlinkfile"/>
              </a:rPr>
              <a:t>VID_20160122_090919.mp4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Синквейн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213176"/>
          </a:xfrm>
        </p:spPr>
        <p:txBody>
          <a:bodyPr>
            <a:normAutofit fontScale="92500"/>
          </a:bodyPr>
          <a:lstStyle/>
          <a:p>
            <a:endParaRPr lang="ru-RU" sz="1600" dirty="0" smtClean="0"/>
          </a:p>
          <a:p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Синквейн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прием технологии развития критического мышления, позволяющий в нескольких словах изложить учебный материал на определенную тему.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Синквейн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французского слова «пять».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Синквейн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специфическое стихотворение, состоящее из пяти строк, в которых обобщена информация по изученной теме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строка - тема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синквейна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заключает в себе одно слово (обычно существительное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или        местоимение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которое обозначает объект или предмет, о котором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пойдет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речь.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строка - два слова (прилагательные  или причастия), они дают описание признаков и свойств выбранного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синквейне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предмета или объекта.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строка - образована тремя глаголами или деепричастиями, описывающими  характерные действия объекта.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строка - фраза из четырех слов,  выражающая личное отношение  автора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синквейна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к описываемому предмету или объекту (афоризм).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5 строка - одно слово-резюме, характеризующее суть вопроса  или объекта.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Устройство «Конструктор»</a:t>
            </a:r>
            <a:endParaRPr lang="ru-RU" dirty="0"/>
          </a:p>
        </p:txBody>
      </p:sp>
      <p:sp>
        <p:nvSpPr>
          <p:cNvPr id="4" name="Содержимое 2"/>
          <p:cNvSpPr txBox="1"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«было» (первое состояние объекта); </a:t>
            </a:r>
            <a:endParaRPr lang="ru-RU" sz="2800" dirty="0"/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«стало» (второе состояние объекта); </a:t>
            </a:r>
            <a:endParaRPr lang="ru-RU" sz="2800" dirty="0"/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«что изменилось» (указывается имя признака и направление изменения значений). </a:t>
            </a:r>
            <a:endParaRPr lang="ru-RU" sz="2800" dirty="0"/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ru-RU" sz="2800" dirty="0"/>
              <a:t>Конструктор будет иметь вид</a:t>
            </a:r>
            <a:r>
              <a:rPr lang="ru-RU" sz="2800" dirty="0" smtClean="0"/>
              <a:t>:</a:t>
            </a:r>
            <a:endParaRPr lang="ru-RU" sz="2800" dirty="0" smtClean="0"/>
          </a:p>
          <a:p>
            <a:pPr fontAlgn="t"/>
            <a:endParaRPr lang="ru-RU" dirty="0"/>
          </a:p>
          <a:p>
            <a:pPr marL="342900" indent="-342900">
              <a:spcBef>
                <a:spcPct val="20000"/>
              </a:spcBef>
              <a:defRPr/>
            </a:pPr>
            <a:endParaRPr lang="ru-RU" sz="3200" dirty="0"/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ru-RU" sz="3200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75656" y="5013176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Было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Стало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Изменилось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1129304" y="188640"/>
            <a:ext cx="6899080" cy="30455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3234179"/>
            <a:ext cx="6840760" cy="33187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 «Шесть шляп»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1428736"/>
            <a:ext cx="4714908" cy="5000660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1. Белая шляпа - статистическая (событие, факты). Только то, что говорит автор.</a:t>
            </a:r>
            <a:endParaRPr lang="ru-RU" dirty="0" smtClean="0"/>
          </a:p>
          <a:p>
            <a:r>
              <a:rPr lang="ru-RU" dirty="0" smtClean="0"/>
              <a:t>2. Жёлтая шляпа - позитивная (положительная оценка события). Всё хорошее, даже в отрицательном герое.</a:t>
            </a:r>
            <a:endParaRPr lang="ru-RU" dirty="0" smtClean="0"/>
          </a:p>
          <a:p>
            <a:r>
              <a:rPr lang="ru-RU" dirty="0" smtClean="0"/>
              <a:t>3. Чёрная шляпа - негативная (отрицательная оценка события, проблемы). Как можно помочь, что сделать, как поступить.</a:t>
            </a:r>
            <a:endParaRPr lang="ru-RU" dirty="0" smtClean="0"/>
          </a:p>
          <a:p>
            <a:r>
              <a:rPr lang="ru-RU" dirty="0" smtClean="0"/>
              <a:t>4. Зелёная шляпа - творческая (самые невероятные, необычные идеи). Представь, вообрази и тогда…</a:t>
            </a:r>
            <a:endParaRPr lang="ru-RU" dirty="0" smtClean="0"/>
          </a:p>
          <a:p>
            <a:r>
              <a:rPr lang="ru-RU" dirty="0" smtClean="0"/>
              <a:t> 5. Красная шляпа - эмоциональная (чувства, которые вызывает у вас данное событие). Ваши ощущения, чувства, отношение.</a:t>
            </a:r>
            <a:endParaRPr lang="ru-RU" dirty="0" smtClean="0"/>
          </a:p>
          <a:p>
            <a:r>
              <a:rPr lang="ru-RU" dirty="0" smtClean="0"/>
              <a:t> 6. Синяя шляпа - аналитическая (отвечает на вопрос: почему? зачем?). Обобщает всё услышанное от предыдущих участников.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7410" name="Picture 2" descr="http://pedagogika.snauka.ru/wp-content/uploads/2014/11/ris3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28596" y="2071678"/>
            <a:ext cx="3274241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Ранжирование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357298"/>
            <a:ext cx="5286412" cy="13573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</a:t>
            </a:r>
            <a:r>
              <a:rPr lang="ru-RU" sz="2400" b="1" i="1" dirty="0" smtClean="0"/>
              <a:t>  </a:t>
            </a:r>
            <a:endParaRPr lang="ru-RU" sz="2400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714348" y="2790576"/>
            <a:ext cx="5214974" cy="3385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85786" y="1789878"/>
            <a:ext cx="7358114" cy="424731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ффективный прием, позволяющий выделить главное в новой информации. После знакомства с новым материалом учащиеся составляют список главных моментов, положений. Затем напротив каждого пункта в своем списке выставляется оценка по одному из критериев: важности, нужности, полезности и т.д.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Например, на уроке "Окружающий мир". Тема: Пресные воды суши.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 учащегося получился приблизительно такой список: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Большая часть земли покрыта соленой водой.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Соленую воду пить нельзя.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Пресная вода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 реках, ледниках, озерах и т.д.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После этого учитель просит расставить места (ранг) пунктов с точки зрения их практической важности. И вопрос: Какое их этих знаний пригодится вам во время путешествия, похода?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u="sng" dirty="0" smtClean="0"/>
              <a:t>АМ релаксации</a:t>
            </a:r>
            <a:br>
              <a:rPr lang="ru-RU" i="1" u="sng" dirty="0" smtClean="0"/>
            </a:br>
            <a:r>
              <a:rPr lang="ru-RU" dirty="0" smtClean="0"/>
              <a:t>Метод "Четыре стихии»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500174"/>
            <a:ext cx="7286676" cy="2286016"/>
          </a:xfrm>
        </p:spPr>
        <p:txBody>
          <a:bodyPr>
            <a:normAutofit fontScale="47500" lnSpcReduction="20000"/>
          </a:bodyPr>
          <a:lstStyle/>
          <a:p>
            <a:br>
              <a:rPr lang="ru-RU" dirty="0" smtClean="0"/>
            </a:br>
            <a:br>
              <a:rPr lang="ru-RU" dirty="0" smtClean="0"/>
            </a:br>
            <a:r>
              <a:rPr lang="ru-RU" sz="4400" dirty="0" smtClean="0"/>
              <a:t>Не стоит забывать о восстанавливающей силе релаксации на уроке. Ведь иногда нескольких минут достаточно, чтобы встряхнуться, весело и активно расслабиться, восстановить энергию. Активные методы релаксации позволят сделать это, не выходя из класса. </a:t>
            </a:r>
            <a:br>
              <a:rPr lang="ru-RU" sz="4400" dirty="0" smtClean="0"/>
            </a:br>
            <a:r>
              <a:rPr lang="ru-RU" sz="4400" b="1" dirty="0" smtClean="0"/>
              <a:t> </a:t>
            </a:r>
            <a:r>
              <a:rPr lang="ru-RU" sz="4400" dirty="0" smtClean="0"/>
              <a:t>Упражнение называется "Четыре стихии". Это земля, вода, воздух, огонь</a:t>
            </a:r>
            <a:endParaRPr lang="ru-RU" sz="4400" dirty="0"/>
          </a:p>
        </p:txBody>
      </p:sp>
      <p:pic>
        <p:nvPicPr>
          <p:cNvPr id="15362" name="Picture 2" descr="http://dnepr-news.net/media/k2/items/cache/1ea804dbf6a45ba977293c237ecc1b08_XL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0034" y="3929066"/>
            <a:ext cx="3286148" cy="2464611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843" t="13672" r="5563" b="6250"/>
          <a:stretch>
            <a:fillRect/>
          </a:stretch>
        </p:blipFill>
        <p:spPr bwMode="auto">
          <a:xfrm>
            <a:off x="4071934" y="4000504"/>
            <a:ext cx="4743629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Рефлексия.</a:t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8"/>
            <a:ext cx="5643602" cy="5429288"/>
          </a:xfrm>
        </p:spPr>
        <p:txBody>
          <a:bodyPr>
            <a:normAutofit/>
          </a:bodyPr>
          <a:lstStyle/>
          <a:p>
            <a:r>
              <a:rPr lang="ru-RU" b="1" dirty="0" smtClean="0"/>
              <a:t> Фразеологизм или пословица</a:t>
            </a:r>
            <a:endParaRPr lang="ru-RU" dirty="0" smtClean="0"/>
          </a:p>
          <a:p>
            <a:r>
              <a:rPr lang="ru-RU" dirty="0" smtClean="0"/>
              <a:t>Подберите выражение, соответствующее вашему восприятию урока: слышал краем уха, хлопал ушами, шевелил мозгами, считал ворон и т.д.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 descr="http://kzgov.docdat.com/tw_files2/urls_10/436/d-435219/435219_html_4267bfd2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429256" y="3286124"/>
            <a:ext cx="3467100" cy="2571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Всё в твоих руках</a:t>
            </a:r>
            <a:endParaRPr lang="ru-RU" dirty="0"/>
          </a:p>
        </p:txBody>
      </p:sp>
      <p:pic>
        <p:nvPicPr>
          <p:cNvPr id="13314" name="Picture 2" descr="http://generator-dobra.ru/images/668-otkrytka-s-dnem-uchitelia-krutaia-pesnia-pro-shkolu-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143108" y="1571612"/>
            <a:ext cx="4786346" cy="4330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деловой 11</Template>
  <TotalTime>0</TotalTime>
  <Words>4937</Words>
  <Application>WPS Presentation</Application>
  <PresentationFormat>Экран (4:3)</PresentationFormat>
  <Paragraphs>114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SimSun</vt:lpstr>
      <vt:lpstr>Wingdings</vt:lpstr>
      <vt:lpstr>Calibri</vt:lpstr>
      <vt:lpstr>Times New Roman</vt:lpstr>
      <vt:lpstr>Calibri</vt:lpstr>
      <vt:lpstr>Microsoft YaHei</vt:lpstr>
      <vt:lpstr>Arial Unicode MS</vt:lpstr>
      <vt:lpstr>Default Design</vt:lpstr>
      <vt:lpstr>Активные методы обучения в начальной школе</vt:lpstr>
      <vt:lpstr> Притча</vt:lpstr>
      <vt:lpstr>Мастер-класс</vt:lpstr>
      <vt:lpstr>Разминка</vt:lpstr>
      <vt:lpstr>АМ начала образовательного мероприятия   </vt:lpstr>
      <vt:lpstr>АМ выяснение целей, ожиданий и опасений (Постановка цели) </vt:lpstr>
      <vt:lpstr> 1. Понадобиться обычный бумажный куб, на гранях которого написано: Назови. Почему. Объясни. Предложи. Придумай. Поделись. 2. Формулируется тема урока. То есть тема должна обозначить круг вопросов, на которые придется отвечать. 3. Учитель бросает кубик. Выпавшая грань укажет: какого типа вопрос следует задать. Удобнее ориентироваться по слову на грани кубика — с него и должен начинаться вопрос.  </vt:lpstr>
      <vt:lpstr>      АМ презентации учебного материала        </vt:lpstr>
      <vt:lpstr>Кластер применяется на этапе вхождения или погружения в тему для систематизации имеющейся информации и выявления областей недостаточного знания. На этапе проработки содержания темы кластер позволяет фиксировать фрагменты новой информации. На этапе подведения итогов (рефлексии) понятия группируются и между ними устанавливаются логические связи. </vt:lpstr>
      <vt:lpstr>Синквейн</vt:lpstr>
      <vt:lpstr>Устройство «Конструктор»</vt:lpstr>
      <vt:lpstr>PowerPoint 演示文稿</vt:lpstr>
      <vt:lpstr>Метод «Шесть шляп»</vt:lpstr>
      <vt:lpstr>Ранжирование   </vt:lpstr>
      <vt:lpstr>АМ релаксации Метод "Четыре стихии»</vt:lpstr>
      <vt:lpstr>Рефлексия.  </vt:lpstr>
      <vt:lpstr>Всё в твоих руках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54</cp:revision>
  <dcterms:created xsi:type="dcterms:W3CDTF">2014-08-22T09:57:00Z</dcterms:created>
  <dcterms:modified xsi:type="dcterms:W3CDTF">2025-02-18T18:27:34Z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EBE91E0D73DD46DFBA496B5874D537CF_12</vt:lpwstr>
  </property>
  <property fmtid="{D5CDD505-2E9C-101B-9397-08002B2CF9AE}" pid="3" name="KSOProductBuildVer">
    <vt:lpwstr>1049-12.2.0.19805</vt:lpwstr>
  </property>
</Properties>
</file>